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70" r:id="rId2"/>
    <p:sldId id="269" r:id="rId3"/>
    <p:sldId id="273" r:id="rId4"/>
    <p:sldId id="275" r:id="rId5"/>
    <p:sldId id="27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46"/>
    <a:srgbClr val="E1261C"/>
    <a:srgbClr val="E45520"/>
    <a:srgbClr val="9F1F63"/>
    <a:srgbClr val="1B4478"/>
    <a:srgbClr val="011E3F"/>
    <a:srgbClr val="063D92"/>
    <a:srgbClr val="000E22"/>
    <a:srgbClr val="E70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E1A4D-29DB-4FCF-AD80-67C6858944D9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D454-7416-471F-9E24-02130766A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6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-8468"/>
            <a:ext cx="9144001" cy="6866468"/>
          </a:xfrm>
          <a:prstGeom prst="rect">
            <a:avLst/>
          </a:prstGeom>
          <a:solidFill>
            <a:srgbClr val="E700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82741">
            <a:off x="184391" y="229931"/>
            <a:ext cx="7274737" cy="6131433"/>
          </a:xfrm>
          <a:prstGeom prst="rect">
            <a:avLst/>
          </a:prstGeom>
        </p:spPr>
      </p:pic>
      <p:pic>
        <p:nvPicPr>
          <p:cNvPr id="10" name="Picture 9" descr="WEST_LOGOTagLEFT_Re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068" y="3190955"/>
            <a:ext cx="3444587" cy="6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6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rgbClr val="0076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0"/>
            <a:ext cx="6172200" cy="308186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33952"/>
            <a:ext cx="6172200" cy="592981"/>
          </a:xfrm>
        </p:spPr>
        <p:txBody>
          <a:bodyPr lIns="0" rIns="0"/>
          <a:lstStyle>
            <a:lvl1pPr marL="0" indent="0" algn="l">
              <a:lnSpc>
                <a:spcPct val="70000"/>
              </a:lnSpc>
              <a:spcBef>
                <a:spcPts val="0"/>
              </a:spcBef>
              <a:buNone/>
              <a:defRPr sz="2400">
                <a:solidFill>
                  <a:srgbClr val="A3C2D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58000" y="61722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72200"/>
            <a:ext cx="6858000" cy="685800"/>
          </a:xfrm>
          <a:prstGeom prst="rect">
            <a:avLst/>
          </a:prstGeom>
          <a:solidFill>
            <a:srgbClr val="5867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85800" y="6371176"/>
            <a:ext cx="21653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Calibri"/>
              </a:rPr>
              <a:t>Company Confidential</a:t>
            </a:r>
          </a:p>
          <a:p>
            <a:pPr algn="l"/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Copyright 2015 - All Rights Reserved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76" y="6176428"/>
            <a:ext cx="1806250" cy="6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6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192024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8468" y="-8468"/>
            <a:ext cx="2140546" cy="2157478"/>
          </a:xfrm>
          <a:prstGeom prst="rect">
            <a:avLst/>
          </a:prstGeom>
          <a:solidFill>
            <a:srgbClr val="000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232404" y="1091862"/>
            <a:ext cx="78063" cy="104867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140543"/>
            <a:ext cx="3231269" cy="47174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132077" y="-8468"/>
            <a:ext cx="1100328" cy="1100329"/>
          </a:xfrm>
          <a:prstGeom prst="rect">
            <a:avLst/>
          </a:prstGeom>
          <a:solidFill>
            <a:srgbClr val="011E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EST_LOGO_Re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972" y="1091861"/>
            <a:ext cx="804683" cy="6413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454067"/>
            <a:ext cx="1257300" cy="127558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132077" y="1091862"/>
            <a:ext cx="1100327" cy="1048679"/>
          </a:xfrm>
          <a:prstGeom prst="rect">
            <a:avLst/>
          </a:prstGeom>
          <a:solidFill>
            <a:srgbClr val="063D9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550" y="2422594"/>
            <a:ext cx="4618398" cy="1842430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42550" y="4367213"/>
            <a:ext cx="4618838" cy="555625"/>
          </a:xfrm>
        </p:spPr>
        <p:txBody>
          <a:bodyPr/>
          <a:lstStyle>
            <a:lvl1pPr marL="0" indent="0" algn="r">
              <a:buFont typeface="Arial"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2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18231" y="0"/>
            <a:ext cx="5925769" cy="6858000"/>
          </a:xfrm>
          <a:prstGeom prst="rect">
            <a:avLst/>
          </a:prstGeom>
          <a:solidFill>
            <a:srgbClr val="19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83467" y="1091862"/>
            <a:ext cx="127000" cy="1045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065868" y="1024467"/>
            <a:ext cx="1166536" cy="1116075"/>
          </a:xfrm>
          <a:prstGeom prst="rect">
            <a:avLst/>
          </a:prstGeom>
          <a:solidFill>
            <a:srgbClr val="F369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9901A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0798" y="0"/>
            <a:ext cx="2146050" cy="2140541"/>
          </a:xfrm>
          <a:prstGeom prst="rect">
            <a:avLst/>
          </a:prstGeom>
          <a:solidFill>
            <a:srgbClr val="FF8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EST_LOGO_Re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972" y="1091861"/>
            <a:ext cx="804683" cy="64135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132076" y="0"/>
            <a:ext cx="1100327" cy="10918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454067"/>
            <a:ext cx="1257300" cy="12755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99" y="2137367"/>
            <a:ext cx="3243202" cy="47343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42550" y="2422594"/>
            <a:ext cx="4618398" cy="1842430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42550" y="4367213"/>
            <a:ext cx="4618838" cy="555625"/>
          </a:xfrm>
        </p:spPr>
        <p:txBody>
          <a:bodyPr/>
          <a:lstStyle>
            <a:lvl1pPr marL="0" indent="0" algn="r">
              <a:buFont typeface="Arial"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7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C8B7-4EAC-C546-8057-F0327090B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2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C8B7-4EAC-C546-8057-F0327090B1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353056"/>
          </a:xfrm>
          <a:prstGeom prst="rect">
            <a:avLst/>
          </a:prstGeom>
          <a:solidFill>
            <a:srgbClr val="011E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C036_Icon-11.png"/>
          <p:cNvPicPr>
            <a:picLocks noChangeAspect="1"/>
          </p:cNvPicPr>
          <p:nvPr userDrawn="1"/>
        </p:nvPicPr>
        <p:blipFill>
          <a:blip r:embed="rId2" cstate="screen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867" y="9144"/>
            <a:ext cx="4197096" cy="2343912"/>
          </a:xfrm>
          <a:prstGeom prst="rect">
            <a:avLst/>
          </a:prstGeom>
        </p:spPr>
      </p:pic>
      <p:pic>
        <p:nvPicPr>
          <p:cNvPr id="10" name="Picture 9" descr="WEST_LOGO_Re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421" y="897342"/>
            <a:ext cx="804683" cy="641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1193"/>
            <a:ext cx="9144000" cy="2743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517" y="2736040"/>
            <a:ext cx="8088494" cy="975925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17" y="799006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9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BEC8B7-4EAC-C546-8057-F0327090B1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353056"/>
          </a:xfrm>
          <a:prstGeom prst="rect">
            <a:avLst/>
          </a:prstGeom>
          <a:solidFill>
            <a:srgbClr val="063D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WC036_Icon-11.png"/>
          <p:cNvPicPr>
            <a:picLocks noChangeAspect="1"/>
          </p:cNvPicPr>
          <p:nvPr userDrawn="1"/>
        </p:nvPicPr>
        <p:blipFill>
          <a:blip r:embed="rId2" cstate="screen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867" y="9144"/>
            <a:ext cx="4197096" cy="2343912"/>
          </a:xfrm>
          <a:prstGeom prst="rect">
            <a:avLst/>
          </a:prstGeom>
        </p:spPr>
      </p:pic>
      <p:pic>
        <p:nvPicPr>
          <p:cNvPr id="7" name="Picture 6" descr="WEST_LOGO_Re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421" y="897342"/>
            <a:ext cx="804683" cy="641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1193"/>
            <a:ext cx="9144000" cy="27432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29517" y="2736040"/>
            <a:ext cx="8088494" cy="975925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9517" y="799006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4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BEC8B7-4EAC-C546-8057-F0327090B1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3530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WC036_Icon-11.png"/>
          <p:cNvPicPr>
            <a:picLocks noChangeAspect="1"/>
          </p:cNvPicPr>
          <p:nvPr userDrawn="1"/>
        </p:nvPicPr>
        <p:blipFill>
          <a:blip r:embed="rId2" cstate="screen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867" y="9144"/>
            <a:ext cx="4197096" cy="2343912"/>
          </a:xfrm>
          <a:prstGeom prst="rect">
            <a:avLst/>
          </a:prstGeom>
        </p:spPr>
      </p:pic>
      <p:pic>
        <p:nvPicPr>
          <p:cNvPr id="7" name="Picture 6" descr="WEST_LOGO_Re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421" y="897342"/>
            <a:ext cx="804683" cy="641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1193"/>
            <a:ext cx="9144000" cy="27432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29517" y="2736040"/>
            <a:ext cx="8088494" cy="975925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9517" y="799006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2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19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5589" y="351260"/>
            <a:ext cx="2524423" cy="1652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6" y="517853"/>
            <a:ext cx="9145355" cy="5499407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3056467" y="4917609"/>
            <a:ext cx="5461188" cy="771991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r">
              <a:defRPr sz="3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WEST_LOGOTagLEFT_Re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535" y="3190955"/>
            <a:ext cx="3444587" cy="644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2800"/>
            <a:ext cx="9144000" cy="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0581" cy="6794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C8B7-4EAC-C546-8057-F0327090B1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98372" y="1183175"/>
            <a:ext cx="1888428" cy="5040600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400"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182688"/>
            <a:ext cx="6553200" cy="50403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5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337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C8B7-4EAC-C546-8057-F0327090B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EST_LOGO_CMYK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109" y="419847"/>
            <a:ext cx="582385" cy="464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6" r:id="rId3"/>
    <p:sldLayoutId id="2147483650" r:id="rId4"/>
    <p:sldLayoutId id="2147483651" r:id="rId5"/>
    <p:sldLayoutId id="2147483661" r:id="rId6"/>
    <p:sldLayoutId id="2147483662" r:id="rId7"/>
    <p:sldLayoutId id="2147483663" r:id="rId8"/>
    <p:sldLayoutId id="2147483664" r:id="rId9"/>
    <p:sldLayoutId id="2147483667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>
              <a:lumMod val="50000"/>
              <a:lumOff val="50000"/>
            </a:schemeClr>
          </a:solidFill>
          <a:latin typeface="Ariel"/>
          <a:ea typeface="+mj-ea"/>
          <a:cs typeface="Ari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Ariel"/>
          <a:ea typeface="+mn-ea"/>
          <a:cs typeface="Ari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95000"/>
              <a:lumOff val="5000"/>
            </a:schemeClr>
          </a:solidFill>
          <a:latin typeface="Ariel"/>
          <a:ea typeface="+mn-ea"/>
          <a:cs typeface="Ari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95000"/>
              <a:lumOff val="5000"/>
            </a:schemeClr>
          </a:solidFill>
          <a:latin typeface="Ariel"/>
          <a:ea typeface="+mn-ea"/>
          <a:cs typeface="Ari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95000"/>
              <a:lumOff val="5000"/>
            </a:schemeClr>
          </a:solidFill>
          <a:latin typeface="Ariel"/>
          <a:ea typeface="+mn-ea"/>
          <a:cs typeface="Ari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95000"/>
              <a:lumOff val="5000"/>
            </a:schemeClr>
          </a:solidFill>
          <a:latin typeface="Ariel"/>
          <a:ea typeface="+mn-ea"/>
          <a:cs typeface="Ari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Relationship Id="rId22" Type="http://schemas.openxmlformats.org/officeDocument/2006/relationships/image" Target="../media/image37.jpeg"/><Relationship Id="rId27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785B-80B4-C54E-9E26-7D60EA29161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751" y="2980471"/>
            <a:ext cx="550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JUY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6203" y="2978468"/>
            <a:ext cx="550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2016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E9-1-1 COMPLIANCE - KEY QUESTIONS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Placeholder 4" descr="Unified-Communications.jpg"/>
          <p:cNvPicPr>
            <a:picLocks noChangeAspect="1"/>
          </p:cNvPicPr>
          <p:nvPr/>
        </p:nvPicPr>
        <p:blipFill>
          <a:blip r:embed="rId2"/>
          <a:srcRect l="6000" t="17291" r="4885"/>
          <a:stretch>
            <a:fillRect/>
          </a:stretch>
        </p:blipFill>
        <p:spPr>
          <a:xfrm>
            <a:off x="-11192" y="1128790"/>
            <a:ext cx="8894991" cy="57292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0800000">
            <a:off x="13826" y="1106570"/>
            <a:ext cx="8968249" cy="572920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57825" y="1643162"/>
            <a:ext cx="36861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Have you tested 9-1-1 for all of your users across all devices and locations? 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Are confident that you’re in compliance with current E9-1-1 regulations ?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Are you planning or in the process of upgrading/replacing your Unified Communications or IP voice system?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Did you know that the features that make UC voice so attractive to your enterprise can break 9-1-1?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71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.huffpost.com/gen/2136822/images/o-WORK-FROM-HOME-face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3299"/>
            <a:ext cx="9144000" cy="4572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785B-80B4-C54E-9E26-7D60EA29161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751" y="2980471"/>
            <a:ext cx="550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JUY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6203" y="2978468"/>
            <a:ext cx="550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2016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9-1-1 SOLUTIONS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0800000">
            <a:off x="0" y="1128791"/>
            <a:ext cx="9143998" cy="572920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67425" y="1924050"/>
            <a:ext cx="27592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Guarantee regulatory compliance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Simplify and automate management of IP endpoints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Safeguard users with reliable E9-1-1 service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Limit legal risk and liability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Drive down total cost of ownership</a:t>
            </a:r>
          </a:p>
        </p:txBody>
      </p:sp>
    </p:spTree>
    <p:extLst>
      <p:ext uri="{BB962C8B-B14F-4D97-AF65-F5344CB8AC3E}">
        <p14:creationId xmlns:p14="http://schemas.microsoft.com/office/powerpoint/2010/main" val="13971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casummit.com/wp-content/uploads/sites/21/2015/03/SITA.jpg"/>
          <p:cNvPicPr>
            <a:picLocks noChangeAspect="1" noChangeArrowheads="1"/>
          </p:cNvPicPr>
          <p:nvPr/>
        </p:nvPicPr>
        <p:blipFill>
          <a:blip r:embed="rId2"/>
          <a:srcRect b="9069"/>
          <a:stretch>
            <a:fillRect/>
          </a:stretch>
        </p:blipFill>
        <p:spPr bwMode="auto">
          <a:xfrm>
            <a:off x="0" y="1299663"/>
            <a:ext cx="9144000" cy="554541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785B-80B4-C54E-9E26-7D60EA29161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751" y="2980471"/>
            <a:ext cx="550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JUY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ENTERPRISE 9-1-1 SOLUTIONS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90138"/>
            <a:ext cx="8968249" cy="572920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1" y="1718587"/>
            <a:ext cx="45148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SzPts val="1800"/>
              <a:buFont typeface="Arial" pitchFamily="34" charset="0"/>
              <a:buChar char="•"/>
            </a:pPr>
            <a:r>
              <a:rPr lang="en-US" dirty="0" smtClean="0">
                <a:solidFill>
                  <a:srgbClr val="262626"/>
                </a:solidFill>
              </a:rPr>
              <a:t>Compliance with all E9-1-1 regulations </a:t>
            </a:r>
          </a:p>
          <a:p>
            <a:pPr marL="285750" indent="-285750">
              <a:spcAft>
                <a:spcPts val="1000"/>
              </a:spcAft>
              <a:buSzPts val="1800"/>
              <a:buFont typeface="Arial" pitchFamily="34" charset="0"/>
              <a:buChar char="•"/>
            </a:pPr>
            <a:r>
              <a:rPr lang="en-US" dirty="0" smtClean="0">
                <a:solidFill>
                  <a:srgbClr val="262626"/>
                </a:solidFill>
              </a:rPr>
              <a:t>E9-1-1 support for employees in all locations including at your main campus, remote offices and mobile workforce</a:t>
            </a:r>
          </a:p>
          <a:p>
            <a:pPr marL="285750" indent="-285750">
              <a:spcAft>
                <a:spcPts val="1000"/>
              </a:spcAft>
              <a:buSzPts val="1800"/>
              <a:buFont typeface="Arial" pitchFamily="34" charset="0"/>
              <a:buChar char="•"/>
            </a:pPr>
            <a:r>
              <a:rPr lang="en-US" dirty="0" smtClean="0">
                <a:solidFill>
                  <a:srgbClr val="262626"/>
                </a:solidFill>
              </a:rPr>
              <a:t>Automatic discovery of IP phones, soft phones and wireless phones</a:t>
            </a:r>
          </a:p>
          <a:p>
            <a:pPr marL="285750" indent="-285750">
              <a:spcAft>
                <a:spcPts val="1000"/>
              </a:spcAft>
              <a:buSzPts val="1800"/>
              <a:buFont typeface="Arial" pitchFamily="34" charset="0"/>
              <a:buChar char="•"/>
            </a:pPr>
            <a:r>
              <a:rPr lang="en-US" dirty="0" smtClean="0">
                <a:solidFill>
                  <a:srgbClr val="262626"/>
                </a:solidFill>
              </a:rPr>
              <a:t>9-1-1 caller identification down to the building, floor and room level</a:t>
            </a:r>
          </a:p>
          <a:p>
            <a:pPr marL="285750" indent="-285750">
              <a:spcAft>
                <a:spcPts val="1000"/>
              </a:spcAft>
              <a:buSzPts val="1800"/>
              <a:buFont typeface="Arial" pitchFamily="34" charset="0"/>
              <a:buChar char="•"/>
            </a:pPr>
            <a:r>
              <a:rPr lang="en-US" dirty="0" smtClean="0">
                <a:solidFill>
                  <a:srgbClr val="262626"/>
                </a:solidFill>
              </a:rPr>
              <a:t>On-site security desk routing and notification</a:t>
            </a:r>
          </a:p>
          <a:p>
            <a:pPr marL="285750" indent="-285750">
              <a:spcAft>
                <a:spcPts val="1000"/>
              </a:spcAft>
              <a:buSzPts val="1800"/>
              <a:buFont typeface="Arial" pitchFamily="34" charset="0"/>
              <a:buChar char="•"/>
            </a:pPr>
            <a:r>
              <a:rPr lang="en-US" dirty="0" smtClean="0">
                <a:solidFill>
                  <a:srgbClr val="262626"/>
                </a:solidFill>
              </a:rPr>
              <a:t>Certified integration with leading UC vendors like Cisco, Avaya, Microsoft, </a:t>
            </a:r>
            <a:r>
              <a:rPr lang="en-US" dirty="0" err="1" smtClean="0">
                <a:solidFill>
                  <a:srgbClr val="262626"/>
                </a:solidFill>
              </a:rPr>
              <a:t>Shoretel</a:t>
            </a:r>
            <a:r>
              <a:rPr lang="en-US" dirty="0" smtClean="0">
                <a:solidFill>
                  <a:srgbClr val="262626"/>
                </a:solidFill>
              </a:rPr>
              <a:t>, etc.</a:t>
            </a:r>
          </a:p>
          <a:p>
            <a:pPr marL="285750" indent="-285750">
              <a:spcAft>
                <a:spcPts val="1000"/>
              </a:spcAft>
              <a:buSzPts val="1800"/>
              <a:buFont typeface="Arial" pitchFamily="34" charset="0"/>
              <a:buChar char="•"/>
            </a:pPr>
            <a:r>
              <a:rPr lang="en-US" dirty="0" smtClean="0">
                <a:solidFill>
                  <a:srgbClr val="262626"/>
                </a:solidFill>
              </a:rPr>
              <a:t>Support for hosted, on-premises and hybrid deployments</a:t>
            </a:r>
          </a:p>
        </p:txBody>
      </p:sp>
    </p:spTree>
    <p:extLst>
      <p:ext uri="{BB962C8B-B14F-4D97-AF65-F5344CB8AC3E}">
        <p14:creationId xmlns:p14="http://schemas.microsoft.com/office/powerpoint/2010/main" val="13971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SAFETY SERVICES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987217" y="2609850"/>
            <a:ext cx="380435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Why it matters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Reliable E9-1-1 service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Guaranteed regulatory E9-1-1 compliance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Simplified and automated management of IP endpoints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Limit legal risk and liability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Reduced total cost of ownership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29492" y="2609850"/>
            <a:ext cx="3804358" cy="403187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el"/>
                <a:ea typeface="+mn-ea"/>
                <a:cs typeface="Calibri"/>
              </a:rPr>
              <a:t>What we do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el"/>
                <a:cs typeface="Calibri"/>
              </a:rPr>
              <a:t>E9-1-1 support in all locations including main campus, remote offices and for mobile workers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el"/>
                <a:cs typeface="Calibri"/>
              </a:rPr>
              <a:t>Automatic discovery of IP phones, soft phones and wireless phones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el"/>
                <a:cs typeface="Calibri"/>
              </a:rPr>
              <a:t>9-1-1 caller identification down to the building, floor and room level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el"/>
                <a:cs typeface="Calibri"/>
              </a:rPr>
              <a:t>Certified integration with leading UC vendors like Cisco, Avaya, Microsoft,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el"/>
                <a:cs typeface="Calibri"/>
              </a:rPr>
              <a:t>Shoretel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el"/>
                <a:cs typeface="Calibri"/>
              </a:rPr>
              <a:t>, etc.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CLIENTS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15" y="5463923"/>
            <a:ext cx="1048548" cy="61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364" y="2741407"/>
            <a:ext cx="501436" cy="50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58" y="5531392"/>
            <a:ext cx="768166" cy="45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1" y="5745776"/>
            <a:ext cx="1967450" cy="69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web006.westchestergov.com/greenbiz/data/swiss_re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8265" y="3449234"/>
            <a:ext cx="1137136" cy="646758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16" y="4557158"/>
            <a:ext cx="1589556" cy="102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http://i.a.cnn.net/money/galleries/2006/fortune/0612/gallery.bestcos.toppay/images/American_Century.jpg"/>
          <p:cNvPicPr>
            <a:picLocks noChangeAspect="1" noChangeArrowheads="1"/>
          </p:cNvPicPr>
          <p:nvPr/>
        </p:nvPicPr>
        <p:blipFill>
          <a:blip r:embed="rId8" cstate="print"/>
          <a:srcRect l="4706" t="9412" r="5882" b="12157"/>
          <a:stretch>
            <a:fillRect/>
          </a:stretch>
        </p:blipFill>
        <p:spPr bwMode="auto">
          <a:xfrm>
            <a:off x="1688601" y="3622554"/>
            <a:ext cx="781834" cy="514364"/>
          </a:xfrm>
          <a:prstGeom prst="rect">
            <a:avLst/>
          </a:prstGeom>
          <a:noFill/>
        </p:spPr>
      </p:pic>
      <p:pic>
        <p:nvPicPr>
          <p:cNvPr id="11" name="Picture 2" descr="http://postadsgroup.com/wp-content/uploads/2009/03/conagra-foods-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4180949"/>
            <a:ext cx="808894" cy="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26833" y="4191925"/>
            <a:ext cx="1257864" cy="54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http://upload.wikimedia.org/wikipedia/commons/8/84/Texas_Tech_University_academic_signatur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232" y="2837889"/>
            <a:ext cx="1572820" cy="4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741" y="2741407"/>
            <a:ext cx="1193498" cy="36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http://w1.campusexplorer.com/media/376x262/media-BF4D1422.png"/>
          <p:cNvPicPr>
            <a:picLocks noChangeAspect="1" noChangeArrowheads="1"/>
          </p:cNvPicPr>
          <p:nvPr/>
        </p:nvPicPr>
        <p:blipFill>
          <a:blip r:embed="rId13" cstate="print"/>
          <a:srcRect l="14894" r="14894"/>
          <a:stretch>
            <a:fillRect/>
          </a:stretch>
        </p:blipFill>
        <p:spPr bwMode="auto">
          <a:xfrm>
            <a:off x="3996976" y="4712246"/>
            <a:ext cx="723328" cy="717848"/>
          </a:xfrm>
          <a:prstGeom prst="rect">
            <a:avLst/>
          </a:prstGeom>
          <a:noFill/>
        </p:spPr>
      </p:pic>
      <p:pic>
        <p:nvPicPr>
          <p:cNvPr id="16" name="Picture 15" descr="http://www.cargofacts.com/symposium/images/Logos/Boeing_logo-blue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31277" y="4992380"/>
            <a:ext cx="1797992" cy="4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www.ngoilgas.com/media/media-news/news-thumb/100330/GE_logo_copy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99" y="3532569"/>
            <a:ext cx="1036320" cy="69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915" y="6211454"/>
            <a:ext cx="1725998" cy="4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 descr="http://www.friesenusa.com/images/JohnDeereLogoV.jpg"/>
          <p:cNvPicPr>
            <a:picLocks noChangeAspect="1" noChangeArrowheads="1"/>
          </p:cNvPicPr>
          <p:nvPr/>
        </p:nvPicPr>
        <p:blipFill>
          <a:blip r:embed="rId17" cstate="print"/>
          <a:srcRect t="11456"/>
          <a:stretch>
            <a:fillRect/>
          </a:stretch>
        </p:blipFill>
        <p:spPr bwMode="auto">
          <a:xfrm>
            <a:off x="6664140" y="5502143"/>
            <a:ext cx="1330258" cy="88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www.commercialspaceflight.org/images/Blog%20Item%20Images/ula_logo_big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58640" y="3963017"/>
            <a:ext cx="1233268" cy="664998"/>
          </a:xfrm>
          <a:prstGeom prst="rect">
            <a:avLst/>
          </a:prstGeom>
          <a:noFill/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1" b="33680"/>
          <a:stretch/>
        </p:blipFill>
        <p:spPr bwMode="auto">
          <a:xfrm>
            <a:off x="634793" y="5062933"/>
            <a:ext cx="1289538" cy="43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07949" y="5990251"/>
            <a:ext cx="557140" cy="44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 descr="http://www.merge.pl/images/oracle_certasso_clr_rgb.jpg"/>
          <p:cNvPicPr>
            <a:picLocks noChangeAspect="1" noChangeArrowheads="1"/>
          </p:cNvPicPr>
          <p:nvPr/>
        </p:nvPicPr>
        <p:blipFill>
          <a:blip r:embed="rId21" cstate="print"/>
          <a:srcRect l="11494" t="17445" r="8046" b="52648"/>
          <a:stretch>
            <a:fillRect/>
          </a:stretch>
        </p:blipFill>
        <p:spPr bwMode="auto">
          <a:xfrm>
            <a:off x="1924331" y="4635568"/>
            <a:ext cx="1166450" cy="199964"/>
          </a:xfrm>
          <a:prstGeom prst="rect">
            <a:avLst/>
          </a:prstGeom>
          <a:noFill/>
        </p:spPr>
      </p:pic>
      <p:pic>
        <p:nvPicPr>
          <p:cNvPr id="24" name="Picture 4" descr="http://bensondisc.files.wordpress.com/2008/05/accenture_logo.jpg?w=323&amp;h=196"/>
          <p:cNvPicPr>
            <a:picLocks noChangeAspect="1" noChangeArrowheads="1"/>
          </p:cNvPicPr>
          <p:nvPr/>
        </p:nvPicPr>
        <p:blipFill>
          <a:blip r:embed="rId22" cstate="print"/>
          <a:srcRect l="9843" t="16216" r="8134" b="35135"/>
          <a:stretch>
            <a:fillRect/>
          </a:stretch>
        </p:blipFill>
        <p:spPr bwMode="auto">
          <a:xfrm>
            <a:off x="2879594" y="4112645"/>
            <a:ext cx="915928" cy="32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73" y="2645040"/>
            <a:ext cx="1149686" cy="64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35" y="5280157"/>
            <a:ext cx="598658" cy="59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13" y="6152516"/>
            <a:ext cx="1007566" cy="41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728318" y="3532569"/>
            <a:ext cx="1767482" cy="3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4" y="2957861"/>
            <a:ext cx="684742" cy="6847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7369</TotalTime>
  <Words>275</Words>
  <Application>Microsoft Office PowerPoint</Application>
  <PresentationFormat>On-screen Show (4:3)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Ariel</vt:lpstr>
      <vt:lpstr>Calibri</vt:lpstr>
      <vt:lpstr>Office Theme</vt:lpstr>
      <vt:lpstr>E9-1-1 COMPLIANCE - KEY QUESTIONS</vt:lpstr>
      <vt:lpstr>ENTERPRISE 9-1-1 SOLUTIONS</vt:lpstr>
      <vt:lpstr>ENTERPRISE 9-1-1 SOLUTIONS</vt:lpstr>
      <vt:lpstr>WEST SAFETY SERVICES</vt:lpstr>
      <vt:lpstr>OUR CLIENTS</vt:lpstr>
    </vt:vector>
  </TitlesOfParts>
  <Company>Intrado,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Lubow</dc:creator>
  <cp:lastModifiedBy>Moses Castillo</cp:lastModifiedBy>
  <cp:revision>131</cp:revision>
  <dcterms:created xsi:type="dcterms:W3CDTF">2015-10-27T19:00:35Z</dcterms:created>
  <dcterms:modified xsi:type="dcterms:W3CDTF">2018-07-03T19:49:47Z</dcterms:modified>
</cp:coreProperties>
</file>